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3"/>
    <p:sldId id="259" r:id="rId4"/>
    <p:sldId id="282" r:id="rId5"/>
    <p:sldId id="266" r:id="rId6"/>
    <p:sldId id="310" r:id="rId7"/>
    <p:sldId id="311" r:id="rId8"/>
    <p:sldId id="312" r:id="rId9"/>
    <p:sldId id="313" r:id="rId10"/>
    <p:sldId id="260" r:id="rId11"/>
    <p:sldId id="279" r:id="rId12"/>
    <p:sldId id="314" r:id="rId13"/>
    <p:sldId id="261" r:id="rId14"/>
    <p:sldId id="315" r:id="rId15"/>
    <p:sldId id="316" r:id="rId16"/>
    <p:sldId id="283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885"/>
    <a:srgbClr val="488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648" y="54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BCB5CCC-2AF4-4750-940C-1D9BFD50EE4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6E5102C-B5D4-43E5-AF16-3760D6DF518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BFA2-F7B1-499A-A0B7-FC15F9227E6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3FEE-A315-4C3A-A34C-E769B602E5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ECBE-784B-4FC1-A99A-3EE8854DA3C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18D-FDE6-4A7E-96BE-305A143306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4398-CA28-4830-A6FB-EFA15DE935B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5842-DE51-45A1-8AE9-F5019D2F46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6162-A4BD-4FB2-9321-D2F498D1EE7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55DB-F8BB-4C76-AEB3-5F2C7011E9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3DEF-7D5B-4925-8484-CE30531DCDD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6215D-B9D9-499B-A1AF-F3895A48A1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DF7-4850-48DE-972C-9D03AA05BE2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474B-729F-451A-987B-A75AFDC096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E320-408D-401A-9E41-B8599A85666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499C-394C-4B8D-BC0A-F12198D9D2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74D0-853F-4736-9AB9-108B3163EB7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D4D9-6EEF-44B9-BC6D-8AD356EB581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433BC-6486-41DE-977C-8030CCC6111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61436-0B17-4DA7-8B39-A7E33EE52C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2150-9D3E-4636-BDF6-7746A18BAB3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DD4C-CD7C-478F-9C32-70CD24F1A5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54DB-0895-4424-8859-330C925DE0A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14CB-5F33-4D72-ACE4-C5DA30DA739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0A8F769-CEF5-4894-A661-602D16F7AECF}" type="datetimeFigureOut">
              <a:rPr lang="zh-CN" altLang="en-US"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0A8459-2DDB-47F0-AFCD-238B9C9CCB4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04825"/>
            <a:ext cx="7480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364" name="组合 13"/>
          <p:cNvGrpSpPr>
            <a:grpSpLocks noChangeAspect="1"/>
          </p:cNvGrpSpPr>
          <p:nvPr/>
        </p:nvGrpSpPr>
        <p:grpSpPr bwMode="auto">
          <a:xfrm>
            <a:off x="5605463" y="2808288"/>
            <a:ext cx="6777037" cy="4229100"/>
            <a:chOff x="0" y="0"/>
            <a:chExt cx="5324473" cy="3322983"/>
          </a:xfrm>
        </p:grpSpPr>
        <p:pic>
          <p:nvPicPr>
            <p:cNvPr id="15376" name="图片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图片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4" name="矩形 45"/>
          <p:cNvSpPr>
            <a:spLocks noChangeArrowheads="1"/>
          </p:cNvSpPr>
          <p:nvPr/>
        </p:nvSpPr>
        <p:spPr bwMode="auto">
          <a:xfrm>
            <a:off x="974725" y="5771515"/>
            <a:ext cx="35490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FFFF"/>
                </a:solidFill>
              </a:rPr>
              <a:t>法学系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   </a:t>
            </a:r>
            <a:r>
              <a:rPr lang="zh-CN" altLang="en-US" sz="3200" b="1" dirty="0" smtClean="0">
                <a:solidFill>
                  <a:srgbClr val="FFFFFF"/>
                </a:solidFill>
              </a:rPr>
              <a:t>郝培轩</a:t>
            </a:r>
            <a:endParaRPr lang="zh-CN" altLang="en-US" sz="3200" b="1" dirty="0" smtClean="0">
              <a:solidFill>
                <a:srgbClr val="FFFFFF"/>
              </a:solidFill>
            </a:endParaRPr>
          </a:p>
        </p:txBody>
      </p:sp>
      <p:sp>
        <p:nvSpPr>
          <p:cNvPr id="15368" name="文本框 58"/>
          <p:cNvSpPr txBox="1">
            <a:spLocks noChangeArrowheads="1"/>
          </p:cNvSpPr>
          <p:nvPr/>
        </p:nvSpPr>
        <p:spPr bwMode="auto">
          <a:xfrm>
            <a:off x="135255" y="1393190"/>
            <a:ext cx="1167066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提质培优计划——“课堂内外 双轮驱动”</a:t>
            </a:r>
            <a:r>
              <a:rPr lang="en-US" altLang="zh-CN" sz="48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48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48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en-US" sz="48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宪法课堂革命项目实施报告</a:t>
            </a:r>
            <a:endParaRPr lang="zh-CN" altLang="en-US" sz="48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76536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项目进展</a:t>
            </a:r>
            <a:r>
              <a:rPr lang="en-US" altLang="zh-CN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项目进展进度表</a:t>
            </a:r>
            <a:endParaRPr lang="zh-CN" altLang="en-US" sz="2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1180" t="21116" r="9573" b="18433"/>
          <a:stretch>
            <a:fillRect/>
          </a:stretch>
        </p:blipFill>
        <p:spPr>
          <a:xfrm>
            <a:off x="6720205" y="4448175"/>
            <a:ext cx="4891405" cy="210312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572135" y="1014095"/>
          <a:ext cx="10163175" cy="3234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525"/>
                <a:gridCol w="2792095"/>
                <a:gridCol w="2791460"/>
                <a:gridCol w="2792095"/>
              </a:tblGrid>
              <a:tr h="5518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建设内容</a:t>
                      </a:r>
                      <a:endParaRPr lang="en-US" altLang="en-US" sz="2000" b="0">
                        <a:solidFill>
                          <a:srgbClr val="FFFFFF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2021年12月</a:t>
                      </a:r>
                      <a:endParaRPr lang="en-US" altLang="en-US" sz="2000" b="0">
                        <a:solidFill>
                          <a:srgbClr val="FFFFFF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2022年12月</a:t>
                      </a:r>
                      <a:endParaRPr lang="en-US" altLang="en-US" sz="2000" b="0">
                        <a:solidFill>
                          <a:srgbClr val="FFFFFF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2023年12月</a:t>
                      </a:r>
                      <a:endParaRPr lang="en-US" altLang="en-US" sz="2000" b="0">
                        <a:solidFill>
                          <a:srgbClr val="FFFFFF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26822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宪法理论学习与实践二元互动式课堂革命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预期效果：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梳理出宪法课堂理论教学与宪法法治宣传活动的结合点。 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预期效果：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学生</a:t>
                      </a:r>
                      <a:r>
                        <a:rPr lang="zh-CN" altLang="en-US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可以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在校内外开展宪法宣传活动。 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预期效果：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形成宪法理论学习与宪法实践活动的二元互动。以学习促宣传，以宣传推学习。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dot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4F81B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860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项目进展</a:t>
            </a:r>
            <a:r>
              <a:rPr lang="en-US" altLang="zh-CN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项目进展现状</a:t>
            </a:r>
            <a:endParaRPr lang="zh-CN" altLang="en-US" sz="2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945" y="1551305"/>
            <a:ext cx="1104011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目前宪法课堂革命第一轮授课任务已经基本完成，在授课中基本梳理出宪法理论教学的要点和难点，宪法理论与宪法法治宣传活动的结合点，初步形成理论教学与实践教学的理论体系框架。受制于疫情影响，学生</a:t>
            </a:r>
            <a:r>
              <a:rPr lang="zh-CN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在校内外</a:t>
            </a: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进行的宪法法治宣传活动的规模和次数有所限制。</a:t>
            </a:r>
            <a:endParaRPr sz="32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9" name="文本框 12"/>
          <p:cNvSpPr txBox="1">
            <a:spLocks noChangeArrowheads="1"/>
          </p:cNvSpPr>
          <p:nvPr/>
        </p:nvSpPr>
        <p:spPr bwMode="auto">
          <a:xfrm>
            <a:off x="3036570" y="2750185"/>
            <a:ext cx="808863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项目成果</a:t>
            </a:r>
            <a:endParaRPr lang="zh-CN" altLang="en-US" sz="48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630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26633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2" name="文本框 18"/>
          <p:cNvSpPr/>
          <p:nvPr/>
        </p:nvSpPr>
        <p:spPr bwMode="auto">
          <a:xfrm>
            <a:off x="428625" y="4899025"/>
            <a:ext cx="2082800" cy="976313"/>
          </a:xfrm>
          <a:custGeom>
            <a:avLst/>
            <a:gdLst>
              <a:gd name="T0" fmla="*/ 1376187 w 2083287"/>
              <a:gd name="T1" fmla="*/ 0 h 976698"/>
              <a:gd name="T2" fmla="*/ 2079880 w 2083287"/>
              <a:gd name="T3" fmla="*/ 0 h 976698"/>
              <a:gd name="T4" fmla="*/ 2060732 w 2083287"/>
              <a:gd name="T5" fmla="*/ 197901 h 976698"/>
              <a:gd name="T6" fmla="*/ 1738045 w 2083287"/>
              <a:gd name="T7" fmla="*/ 710027 h 976698"/>
              <a:gd name="T8" fmla="*/ 820536 w 2083287"/>
              <a:gd name="T9" fmla="*/ 974006 h 976698"/>
              <a:gd name="T10" fmla="*/ 0 w 2083287"/>
              <a:gd name="T11" fmla="*/ 805826 h 976698"/>
              <a:gd name="T12" fmla="*/ 0 w 2083287"/>
              <a:gd name="T13" fmla="*/ 199095 h 976698"/>
              <a:gd name="T14" fmla="*/ 771517 w 2083287"/>
              <a:gd name="T15" fmla="*/ 446048 h 976698"/>
              <a:gd name="T16" fmla="*/ 1214822 w 2083287"/>
              <a:gd name="T17" fmla="*/ 322574 h 976698"/>
              <a:gd name="T18" fmla="*/ 1368672 w 2083287"/>
              <a:gd name="T19" fmla="*/ 78684 h 976698"/>
              <a:gd name="T20" fmla="*/ 1376187 w 2083287"/>
              <a:gd name="T21" fmla="*/ 0 h 97669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83287" h="976698">
                <a:moveTo>
                  <a:pt x="1378441" y="0"/>
                </a:moveTo>
                <a:lnTo>
                  <a:pt x="2083287" y="0"/>
                </a:lnTo>
                <a:lnTo>
                  <a:pt x="2064107" y="198447"/>
                </a:lnTo>
                <a:cubicBezTo>
                  <a:pt x="2021012" y="408454"/>
                  <a:pt x="1913273" y="579634"/>
                  <a:pt x="1740892" y="711989"/>
                </a:cubicBezTo>
                <a:cubicBezTo>
                  <a:pt x="1511050" y="888462"/>
                  <a:pt x="1204713" y="976698"/>
                  <a:pt x="821880" y="976698"/>
                </a:cubicBezTo>
                <a:cubicBezTo>
                  <a:pt x="481743" y="976698"/>
                  <a:pt x="207783" y="920483"/>
                  <a:pt x="0" y="808053"/>
                </a:cubicBezTo>
                <a:lnTo>
                  <a:pt x="0" y="199648"/>
                </a:lnTo>
                <a:cubicBezTo>
                  <a:pt x="220592" y="364736"/>
                  <a:pt x="478185" y="447280"/>
                  <a:pt x="772781" y="447280"/>
                </a:cubicBezTo>
                <a:cubicBezTo>
                  <a:pt x="959216" y="447280"/>
                  <a:pt x="1107226" y="406008"/>
                  <a:pt x="1216810" y="323464"/>
                </a:cubicBezTo>
                <a:cubicBezTo>
                  <a:pt x="1298998" y="261556"/>
                  <a:pt x="1350365" y="180035"/>
                  <a:pt x="1370912" y="78901"/>
                </a:cubicBezTo>
                <a:lnTo>
                  <a:pt x="13784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860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项目成果</a:t>
            </a:r>
            <a:r>
              <a:rPr lang="en-US" altLang="zh-CN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项目预期成果</a:t>
            </a:r>
            <a:endParaRPr lang="zh-CN" altLang="en-US" sz="2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46405" y="2640330"/>
            <a:ext cx="112991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形成完善的宪法理论教学与实践教学二元互动教学模式。</a:t>
            </a:r>
            <a:endParaRPr sz="32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860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项目成果</a:t>
            </a:r>
            <a:r>
              <a:rPr lang="en-US" altLang="zh-CN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项目进一步计划</a:t>
            </a:r>
            <a:endParaRPr lang="zh-CN" altLang="en-US" sz="2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46405" y="2640330"/>
            <a:ext cx="112991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目前该理论教学与实践教学的结合点仅初步形成，还未系统落实实践。计划在后续的教学活动中进一步深化和完善该谱系图，逐渐形成完善的理论教学与实践教学的二元体系。</a:t>
            </a:r>
            <a:endParaRPr sz="32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9940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39943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4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1" name="文本框 12"/>
          <p:cNvSpPr txBox="1">
            <a:spLocks noChangeArrowheads="1"/>
          </p:cNvSpPr>
          <p:nvPr/>
        </p:nvSpPr>
        <p:spPr bwMode="auto">
          <a:xfrm>
            <a:off x="4810125" y="2898775"/>
            <a:ext cx="25711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72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942" name="直接连接符 58"/>
          <p:cNvCxnSpPr>
            <a:cxnSpLocks noChangeShapeType="1"/>
          </p:cNvCxnSpPr>
          <p:nvPr/>
        </p:nvCxnSpPr>
        <p:spPr bwMode="auto">
          <a:xfrm>
            <a:off x="3230563" y="4137025"/>
            <a:ext cx="5251450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/>
          <p:nvPr/>
        </p:nvSpPr>
        <p:spPr bwMode="auto">
          <a:xfrm>
            <a:off x="5614988" y="0"/>
            <a:ext cx="6423025" cy="6858000"/>
          </a:xfrm>
          <a:custGeom>
            <a:avLst/>
            <a:gdLst>
              <a:gd name="T0" fmla="*/ 3993605 w 5769204"/>
              <a:gd name="T1" fmla="*/ 9427 h 6858000"/>
              <a:gd name="T2" fmla="*/ 12231561 w 5769204"/>
              <a:gd name="T3" fmla="*/ 0 h 6858000"/>
              <a:gd name="T4" fmla="*/ 12231561 w 5769204"/>
              <a:gd name="T5" fmla="*/ 6858000 h 6858000"/>
              <a:gd name="T6" fmla="*/ 0 w 5769204"/>
              <a:gd name="T7" fmla="*/ 6858000 h 6858000"/>
              <a:gd name="T8" fmla="*/ 3993605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7" name="矩形 1"/>
          <p:cNvSpPr/>
          <p:nvPr/>
        </p:nvSpPr>
        <p:spPr bwMode="auto">
          <a:xfrm>
            <a:off x="5768975" y="0"/>
            <a:ext cx="6423025" cy="6858000"/>
          </a:xfrm>
          <a:custGeom>
            <a:avLst/>
            <a:gdLst>
              <a:gd name="T0" fmla="*/ 3993605 w 5769204"/>
              <a:gd name="T1" fmla="*/ 9427 h 6858000"/>
              <a:gd name="T2" fmla="*/ 12231561 w 5769204"/>
              <a:gd name="T3" fmla="*/ 0 h 6858000"/>
              <a:gd name="T4" fmla="*/ 12231561 w 5769204"/>
              <a:gd name="T5" fmla="*/ 6858000 h 6858000"/>
              <a:gd name="T6" fmla="*/ 0 w 5769204"/>
              <a:gd name="T7" fmla="*/ 6858000 h 6858000"/>
              <a:gd name="T8" fmla="*/ 3993605 w 5769204"/>
              <a:gd name="T9" fmla="*/ 9427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9204" h="6858000">
                <a:moveTo>
                  <a:pt x="1883645" y="9427"/>
                </a:moveTo>
                <a:lnTo>
                  <a:pt x="5769204" y="0"/>
                </a:lnTo>
                <a:lnTo>
                  <a:pt x="5769204" y="6858000"/>
                </a:lnTo>
                <a:lnTo>
                  <a:pt x="0" y="6858000"/>
                </a:lnTo>
                <a:lnTo>
                  <a:pt x="1883645" y="9427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8" name="等腰三角形 4"/>
          <p:cNvSpPr/>
          <p:nvPr/>
        </p:nvSpPr>
        <p:spPr bwMode="auto">
          <a:xfrm rot="-344388">
            <a:off x="9923463" y="-147638"/>
            <a:ext cx="2436812" cy="3543301"/>
          </a:xfrm>
          <a:custGeom>
            <a:avLst/>
            <a:gdLst>
              <a:gd name="T0" fmla="*/ 0 w 2436495"/>
              <a:gd name="T1" fmla="*/ 0 h 3543376"/>
              <a:gd name="T2" fmla="*/ 2438714 w 2436495"/>
              <a:gd name="T3" fmla="*/ 249639 h 3543376"/>
              <a:gd name="T4" fmla="*/ 2095120 w 2436495"/>
              <a:gd name="T5" fmla="*/ 3542851 h 3543376"/>
              <a:gd name="T6" fmla="*/ 0 w 2436495"/>
              <a:gd name="T7" fmla="*/ 0 h 3543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6495" h="3543376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9" name="等腰三角形 4"/>
          <p:cNvSpPr/>
          <p:nvPr/>
        </p:nvSpPr>
        <p:spPr bwMode="auto">
          <a:xfrm rot="10452885">
            <a:off x="9837738" y="146050"/>
            <a:ext cx="1068387" cy="1552575"/>
          </a:xfrm>
          <a:custGeom>
            <a:avLst/>
            <a:gdLst>
              <a:gd name="T0" fmla="*/ 0 w 2436495"/>
              <a:gd name="T1" fmla="*/ 0 h 3543376"/>
              <a:gd name="T2" fmla="*/ 7595 w 2436495"/>
              <a:gd name="T3" fmla="*/ 774 h 3543376"/>
              <a:gd name="T4" fmla="*/ 6525 w 2436495"/>
              <a:gd name="T5" fmla="*/ 10986 h 3543376"/>
              <a:gd name="T6" fmla="*/ 0 w 2436495"/>
              <a:gd name="T7" fmla="*/ 0 h 3543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36495" h="3543376">
                <a:moveTo>
                  <a:pt x="0" y="0"/>
                </a:moveTo>
                <a:lnTo>
                  <a:pt x="2436495" y="249674"/>
                </a:lnTo>
                <a:lnTo>
                  <a:pt x="2093214" y="354337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451100" y="2950845"/>
            <a:ext cx="471170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项目概况</a:t>
            </a:r>
            <a:endParaRPr lang="zh-CN" altLang="en-US" sz="20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2" name="矩形 29"/>
          <p:cNvSpPr>
            <a:spLocks noChangeArrowheads="1"/>
          </p:cNvSpPr>
          <p:nvPr/>
        </p:nvSpPr>
        <p:spPr bwMode="auto">
          <a:xfrm>
            <a:off x="732790" y="2950845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3" name="文本框 30"/>
          <p:cNvSpPr txBox="1">
            <a:spLocks noChangeArrowheads="1"/>
          </p:cNvSpPr>
          <p:nvPr/>
        </p:nvSpPr>
        <p:spPr bwMode="auto">
          <a:xfrm>
            <a:off x="699770" y="3030220"/>
            <a:ext cx="13252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Rectangle 6"/>
          <p:cNvSpPr>
            <a:spLocks noChangeArrowheads="1"/>
          </p:cNvSpPr>
          <p:nvPr/>
        </p:nvSpPr>
        <p:spPr bwMode="auto">
          <a:xfrm>
            <a:off x="2451100" y="4216400"/>
            <a:ext cx="444881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项目进展</a:t>
            </a:r>
            <a:endParaRPr lang="zh-CN" altLang="en-US" sz="20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6" name="矩形 36"/>
          <p:cNvSpPr>
            <a:spLocks noChangeArrowheads="1"/>
          </p:cNvSpPr>
          <p:nvPr/>
        </p:nvSpPr>
        <p:spPr bwMode="auto">
          <a:xfrm>
            <a:off x="732790" y="4171315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文本框 37"/>
          <p:cNvSpPr txBox="1">
            <a:spLocks noChangeArrowheads="1"/>
          </p:cNvSpPr>
          <p:nvPr/>
        </p:nvSpPr>
        <p:spPr bwMode="auto">
          <a:xfrm>
            <a:off x="707390" y="4216400"/>
            <a:ext cx="132143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9" name="Rectangle 6"/>
          <p:cNvSpPr>
            <a:spLocks noChangeArrowheads="1"/>
          </p:cNvSpPr>
          <p:nvPr/>
        </p:nvSpPr>
        <p:spPr bwMode="auto">
          <a:xfrm>
            <a:off x="2451100" y="5236210"/>
            <a:ext cx="404622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项目成果</a:t>
            </a:r>
            <a:endParaRPr lang="zh-CN" altLang="en-US" sz="20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0" name="矩形 43"/>
          <p:cNvSpPr>
            <a:spLocks noChangeArrowheads="1"/>
          </p:cNvSpPr>
          <p:nvPr/>
        </p:nvSpPr>
        <p:spPr bwMode="auto">
          <a:xfrm>
            <a:off x="732790" y="5252720"/>
            <a:ext cx="1328738" cy="4889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401" name="文本框 44"/>
          <p:cNvSpPr txBox="1">
            <a:spLocks noChangeArrowheads="1"/>
          </p:cNvSpPr>
          <p:nvPr/>
        </p:nvSpPr>
        <p:spPr bwMode="auto">
          <a:xfrm>
            <a:off x="695325" y="5342890"/>
            <a:ext cx="132524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406" name="组合 54"/>
          <p:cNvGrpSpPr/>
          <p:nvPr/>
        </p:nvGrpSpPr>
        <p:grpSpPr bwMode="auto">
          <a:xfrm>
            <a:off x="490538" y="1717675"/>
            <a:ext cx="2701925" cy="900113"/>
            <a:chOff x="0" y="0"/>
            <a:chExt cx="2702007" cy="899374"/>
          </a:xfrm>
        </p:grpSpPr>
        <p:grpSp>
          <p:nvGrpSpPr>
            <p:cNvPr id="16412" name="组合 55"/>
            <p:cNvGrpSpPr/>
            <p:nvPr/>
          </p:nvGrpSpPr>
          <p:grpSpPr bwMode="auto">
            <a:xfrm>
              <a:off x="0" y="0"/>
              <a:ext cx="2702007" cy="849531"/>
              <a:chOff x="0" y="0"/>
              <a:chExt cx="2702007" cy="849531"/>
            </a:xfrm>
          </p:grpSpPr>
          <p:sp>
            <p:nvSpPr>
              <p:cNvPr id="16414" name="文本框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432560" cy="644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600" b="1">
                    <a:solidFill>
                      <a:srgbClr val="1C488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  <a:endParaRPr lang="zh-CN" altLang="en-US" sz="3600" b="1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415" name="直接连接符 58"/>
              <p:cNvCxnSpPr>
                <a:cxnSpLocks noChangeShapeType="1"/>
              </p:cNvCxnSpPr>
              <p:nvPr/>
            </p:nvCxnSpPr>
            <p:spPr bwMode="auto">
              <a:xfrm>
                <a:off x="151331" y="849531"/>
                <a:ext cx="2550676" cy="0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413" name="文本框 56"/>
            <p:cNvSpPr txBox="1">
              <a:spLocks noChangeArrowheads="1"/>
            </p:cNvSpPr>
            <p:nvPr/>
          </p:nvSpPr>
          <p:spPr bwMode="auto">
            <a:xfrm>
              <a:off x="527947" y="499264"/>
              <a:ext cx="14325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1C488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0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407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013200"/>
            <a:ext cx="63261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2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文本框 12"/>
          <p:cNvSpPr txBox="1">
            <a:spLocks noChangeArrowheads="1"/>
          </p:cNvSpPr>
          <p:nvPr/>
        </p:nvSpPr>
        <p:spPr bwMode="auto">
          <a:xfrm>
            <a:off x="2632075" y="2788285"/>
            <a:ext cx="94164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项目概况</a:t>
            </a:r>
            <a:endParaRPr lang="zh-CN" altLang="en-US" sz="48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7414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17417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文本框 19"/>
          <p:cNvSpPr/>
          <p:nvPr/>
        </p:nvSpPr>
        <p:spPr bwMode="auto">
          <a:xfrm>
            <a:off x="490538" y="4902200"/>
            <a:ext cx="2063750" cy="915988"/>
          </a:xfrm>
          <a:custGeom>
            <a:avLst/>
            <a:gdLst>
              <a:gd name="T0" fmla="*/ 688223 w 2064307"/>
              <a:gd name="T1" fmla="*/ 0 h 916126"/>
              <a:gd name="T2" fmla="*/ 1376448 w 2064307"/>
              <a:gd name="T3" fmla="*/ 0 h 916126"/>
              <a:gd name="T4" fmla="*/ 1376448 w 2064307"/>
              <a:gd name="T5" fmla="*/ 367109 h 916126"/>
              <a:gd name="T6" fmla="*/ 2060411 w 2064307"/>
              <a:gd name="T7" fmla="*/ 367109 h 916126"/>
              <a:gd name="T8" fmla="*/ 2060411 w 2064307"/>
              <a:gd name="T9" fmla="*/ 915160 h 916126"/>
              <a:gd name="T10" fmla="*/ 0 w 2064307"/>
              <a:gd name="T11" fmla="*/ 915160 h 916126"/>
              <a:gd name="T12" fmla="*/ 0 w 2064307"/>
              <a:gd name="T13" fmla="*/ 367109 h 916126"/>
              <a:gd name="T14" fmla="*/ 688223 w 2064307"/>
              <a:gd name="T15" fmla="*/ 367109 h 916126"/>
              <a:gd name="T16" fmla="*/ 688223 w 2064307"/>
              <a:gd name="T17" fmla="*/ 0 h 9161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4307" h="916126">
                <a:moveTo>
                  <a:pt x="689525" y="0"/>
                </a:moveTo>
                <a:lnTo>
                  <a:pt x="1379051" y="0"/>
                </a:lnTo>
                <a:lnTo>
                  <a:pt x="1379051" y="367494"/>
                </a:lnTo>
                <a:lnTo>
                  <a:pt x="2064307" y="367494"/>
                </a:lnTo>
                <a:lnTo>
                  <a:pt x="2064307" y="916126"/>
                </a:lnTo>
                <a:lnTo>
                  <a:pt x="0" y="916126"/>
                </a:lnTo>
                <a:lnTo>
                  <a:pt x="0" y="367494"/>
                </a:lnTo>
                <a:lnTo>
                  <a:pt x="689525" y="367494"/>
                </a:lnTo>
                <a:lnTo>
                  <a:pt x="68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860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项目概况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945" y="1314450"/>
            <a:ext cx="1104011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为贯彻落实《国家职业教育改革实施方案》《职业教育提质培优行动计划（2020-2023年）》《普通高等学校宪法学教学重点指南》《河北省教育厅关于承接</a:t>
            </a:r>
            <a:r>
              <a:rPr lang="en-US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&lt;</a:t>
            </a:r>
            <a:r>
              <a:rPr lang="zh-CN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职业教育提质培优行动计划（2020-2023年）</a:t>
            </a:r>
            <a:r>
              <a:rPr lang="en-US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&gt;</a:t>
            </a:r>
            <a:r>
              <a:rPr lang="zh-CN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任务（项目）的通知》，更好实现职业教育育人任务，为法治河北建设培养高素质人才，针对三年制高等职业专科法律专业（专接本方向）、法律事务（公务员方向）、知识产权管理、民事执行专业学生开设的专业必修课程《宪法》实施以“课堂内外 双轮驱动”为主题的课堂革命项目。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860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项目概况</a:t>
            </a:r>
            <a:r>
              <a:rPr lang="en-US" altLang="zh-CN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项目受众情况</a:t>
            </a:r>
            <a:endParaRPr lang="zh-CN" altLang="en-US" sz="2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945" y="1314450"/>
            <a:ext cx="1104011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endParaRPr sz="32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该项目受众对象为法律专业（专接本方向）、法律事务（公务员方向）、知识产权管理、民事执行专业大一年级学生，其处于刚进专业教育和职业教育阶段，对法律专业和法律职业了解较少，基础较为薄弱，需要构建起专业理论学习和社会实践的有效沟通途径，对法律专业形成初步认识，培养法律职业思维和职业素养。</a:t>
            </a:r>
            <a:endParaRPr sz="32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860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项目概况</a:t>
            </a:r>
            <a:r>
              <a:rPr lang="en-US" altLang="zh-CN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项目实施目标</a:t>
            </a:r>
            <a:endParaRPr lang="zh-CN" altLang="en-US" sz="2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945" y="926465"/>
            <a:ext cx="11040110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深入推进习近平法治思想进教材、进课堂、进头脑，培养信念坚定、德法兼修、明法笃行的高素质法治人才，结合职业教育的特点，突出培养职业型、应用型法律人才，通过课堂革命项目，实现以下目标：一是促进学生深刻理解我国宪法文本，理解宪法规范的基本含义、基本精神、规范内涵和实践意义；二是培养学生熟悉宪法基础理论，明白其指导思想、理论基础及其中的历史逻辑、理论逻辑和实践逻辑；三是通过实践教学促使学生深刻认识和理解我国国情、社情，把握宪法现象互相间关系，把握宪法发展变化的内在规律，培养学生宪法精神、树立宪法权威，增强宪法自信，使学生深刻理解我国社会主义法治建设，坚定制度自信，坚定社会主义发展道路。</a:t>
            </a:r>
            <a:endParaRPr sz="32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860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项目概况</a:t>
            </a:r>
            <a:r>
              <a:rPr lang="en-US" altLang="zh-CN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项目实施基础</a:t>
            </a:r>
            <a:endParaRPr lang="zh-CN" altLang="en-US" sz="2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945" y="1422400"/>
            <a:ext cx="1104011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目前宪法课程体系已经基本完善，</a:t>
            </a:r>
            <a:r>
              <a:rPr lang="zh-CN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相关</a:t>
            </a: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教学资源已经初备。宪法理论教育与实践教学的基础相结合，以宪法宣讲活动促进宪法理论学习，以宪法课堂教学带动宪法</a:t>
            </a:r>
            <a:r>
              <a:rPr lang="zh-CN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宣传</a:t>
            </a: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实践的二元互动教学模式开展的教学基础已经具备。该项目目前已经</a:t>
            </a:r>
            <a:r>
              <a:rPr lang="zh-CN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初步推行</a:t>
            </a: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，各项任务按项目规划正在有序推进落实。</a:t>
            </a:r>
            <a:endParaRPr sz="32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0"/>
          <p:cNvSpPr txBox="1">
            <a:spLocks noChangeArrowheads="1"/>
          </p:cNvSpPr>
          <p:nvPr/>
        </p:nvSpPr>
        <p:spPr bwMode="auto">
          <a:xfrm>
            <a:off x="174625" y="220980"/>
            <a:ext cx="860234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项目概况</a:t>
            </a:r>
            <a:r>
              <a:rPr lang="en-US" altLang="zh-CN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项目实施特点</a:t>
            </a:r>
            <a:endParaRPr lang="zh-CN" altLang="en-US" sz="2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435" name="矩形 1"/>
          <p:cNvSpPr>
            <a:spLocks noChangeArrowheads="1"/>
          </p:cNvSpPr>
          <p:nvPr/>
        </p:nvSpPr>
        <p:spPr bwMode="auto">
          <a:xfrm>
            <a:off x="0" y="188913"/>
            <a:ext cx="144463" cy="46355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75945" y="1799590"/>
            <a:ext cx="1104011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812800" latinLnBrk="0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该项目的突出特点是打破传统宪法的理论教学模式，将宪法理论教学与实践教学</a:t>
            </a:r>
            <a:r>
              <a:rPr lang="zh-CN"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相</a:t>
            </a:r>
            <a:r>
              <a:rPr sz="3200" b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融合，培养学生关注国情社情的意识，在实践中促进理论知识的学习，在理论学习中融贯社会实践活动，形成理论学习和实践教学的二元融合。</a:t>
            </a:r>
            <a:endParaRPr sz="3200" b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54013"/>
            <a:ext cx="7481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0" y="4902200"/>
            <a:ext cx="12192000" cy="1955800"/>
          </a:xfrm>
          <a:prstGeom prst="rect">
            <a:avLst/>
          </a:prstGeom>
          <a:solidFill>
            <a:srgbClr val="1C4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8" name="文本框 8"/>
          <p:cNvSpPr txBox="1">
            <a:spLocks noChangeArrowheads="1"/>
          </p:cNvSpPr>
          <p:nvPr/>
        </p:nvSpPr>
        <p:spPr bwMode="auto">
          <a:xfrm>
            <a:off x="0" y="1571625"/>
            <a:ext cx="149542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4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b="1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10" name="组合 13"/>
          <p:cNvGrpSpPr>
            <a:grpSpLocks noChangeAspect="1"/>
          </p:cNvGrpSpPr>
          <p:nvPr/>
        </p:nvGrpSpPr>
        <p:grpSpPr bwMode="auto"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21513" name="图片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40"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图片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633" r="2628"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2" name="文本框 17"/>
          <p:cNvSpPr/>
          <p:nvPr/>
        </p:nvSpPr>
        <p:spPr bwMode="auto">
          <a:xfrm>
            <a:off x="341313" y="4933950"/>
            <a:ext cx="2155825" cy="881063"/>
          </a:xfrm>
          <a:custGeom>
            <a:avLst/>
            <a:gdLst>
              <a:gd name="T0" fmla="*/ 351871 w 2156102"/>
              <a:gd name="T1" fmla="*/ 0 h 880167"/>
              <a:gd name="T2" fmla="*/ 1116332 w 2156102"/>
              <a:gd name="T3" fmla="*/ 0 h 880167"/>
              <a:gd name="T4" fmla="*/ 791280 w 2156102"/>
              <a:gd name="T5" fmla="*/ 295205 h 880167"/>
              <a:gd name="T6" fmla="*/ 791280 w 2156102"/>
              <a:gd name="T7" fmla="*/ 308104 h 880167"/>
              <a:gd name="T8" fmla="*/ 2154163 w 2156102"/>
              <a:gd name="T9" fmla="*/ 308104 h 880167"/>
              <a:gd name="T10" fmla="*/ 2154163 w 2156102"/>
              <a:gd name="T11" fmla="*/ 886459 h 880167"/>
              <a:gd name="T12" fmla="*/ 0 w 2156102"/>
              <a:gd name="T13" fmla="*/ 886459 h 880167"/>
              <a:gd name="T14" fmla="*/ 0 w 2156102"/>
              <a:gd name="T15" fmla="*/ 340355 h 880167"/>
              <a:gd name="T16" fmla="*/ 351871 w 2156102"/>
              <a:gd name="T17" fmla="*/ 0 h 8801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56102" h="880167">
                <a:moveTo>
                  <a:pt x="352186" y="0"/>
                </a:moveTo>
                <a:lnTo>
                  <a:pt x="1117336" y="0"/>
                </a:lnTo>
                <a:lnTo>
                  <a:pt x="791994" y="293110"/>
                </a:lnTo>
                <a:lnTo>
                  <a:pt x="791994" y="305918"/>
                </a:lnTo>
                <a:lnTo>
                  <a:pt x="2156102" y="305918"/>
                </a:lnTo>
                <a:lnTo>
                  <a:pt x="2156102" y="880167"/>
                </a:lnTo>
                <a:lnTo>
                  <a:pt x="0" y="880167"/>
                </a:lnTo>
                <a:lnTo>
                  <a:pt x="0" y="337940"/>
                </a:lnTo>
                <a:lnTo>
                  <a:pt x="35218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08325" y="3013710"/>
            <a:ext cx="78416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/>
            <a:r>
              <a:rPr lang="zh-CN" altLang="en-US" sz="4800" b="1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项目进展</a:t>
            </a:r>
            <a:endParaRPr lang="zh-CN" altLang="en-US" sz="48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34dac493-e436-49a6-ba6d-e76f919c64cb}"/>
  <p:tag name="TABLE_ENDDRAG_ORIGIN_RECT" val="800*254"/>
  <p:tag name="TABLE_ENDDRAG_RECT" val="45*79*800*254"/>
</p:tagLst>
</file>

<file path=ppt/theme/theme1.xml><?xml version="1.0" encoding="utf-8"?>
<a:theme xmlns:a="http://schemas.openxmlformats.org/drawingml/2006/main" name="清风素材 https://12sc.taobao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WPS 演示</Application>
  <PresentationFormat>自定义</PresentationFormat>
  <Paragraphs>85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Calibri Light</vt:lpstr>
      <vt:lpstr>微软雅黑</vt:lpstr>
      <vt:lpstr>仿宋</vt:lpstr>
      <vt:lpstr>Arial Unicode MS</vt:lpstr>
      <vt:lpstr>清风素材 https://12sc.taobao.com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清风素材;12sc.taobao.com</dc:creator>
  <cp:keywords>12sc.taobao.com</cp:keywords>
  <dc:description>12sc.taobao.com</dc:description>
  <dc:subject>12sc.taobao.com</dc:subject>
  <cp:category>12sc.taobao.com</cp:category>
  <cp:lastModifiedBy>lenovo</cp:lastModifiedBy>
  <cp:revision>30</cp:revision>
  <dcterms:created xsi:type="dcterms:W3CDTF">2015-07-17T02:38:00Z</dcterms:created>
  <dcterms:modified xsi:type="dcterms:W3CDTF">2021-12-09T23:21:07Z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AFA9EF0380E64633A788DC8DF2B08000</vt:lpwstr>
  </property>
  <property fmtid="{D5CDD505-2E9C-101B-9397-08002B2CF9AE}" pid="3" name="KSOProductBuildVer">
    <vt:lpwstr>2052-11.1.0.11115</vt:lpwstr>
  </property>
</Properties>
</file>